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2" r:id="rId6"/>
    <p:sldId id="273" r:id="rId7"/>
    <p:sldId id="260" r:id="rId8"/>
    <p:sldId id="261" r:id="rId9"/>
    <p:sldId id="262" r:id="rId10"/>
    <p:sldId id="264" r:id="rId11"/>
    <p:sldId id="263" r:id="rId12"/>
    <p:sldId id="265" r:id="rId13"/>
    <p:sldId id="266" r:id="rId14"/>
    <p:sldId id="267" r:id="rId15"/>
    <p:sldId id="271" r:id="rId16"/>
    <p:sldId id="274" r:id="rId17"/>
    <p:sldId id="268" r:id="rId18"/>
    <p:sldId id="269" r:id="rId19"/>
    <p:sldId id="275" r:id="rId20"/>
    <p:sldId id="270" r:id="rId2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6339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9703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01879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762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987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5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9573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845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0630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1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850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A7F19-8A83-43DA-A074-26E3587D45E5}" type="datetimeFigureOut">
              <a:rPr lang="nl-NL" smtClean="0"/>
              <a:t>20-9-2022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6C1F2-DD6E-4116-A4B5-FA33259F57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1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//upload.wikimedia.org/wikipedia/commons/e/e2/Harry_S_Truman,_bw_half-length_photo_portrait,_facing_front,_1945.jpg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watch?v=uUnvfCjgMmw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ostart.nl/andere-tijden-in-de-klas/11-03-2019/WO_NTR_15250132" TargetMode="External"/><Relationship Id="rId2" Type="http://schemas.openxmlformats.org/officeDocument/2006/relationships/hyperlink" Target="https://www.spiegel.de/video/volksaufstand-in-der-ddr-archivbilder-vom-17-juni-1953-video-1278473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k1fimorOhM" TargetMode="External"/><Relationship Id="rId2" Type="http://schemas.openxmlformats.org/officeDocument/2006/relationships/hyperlink" Target="https://npokennis.nl/longread/8001/5-vragen-en-antwoorden-over-de-berlijnse-muu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btc5ryG2TJ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istorischnieuwsblad.nl/hoe-de-amerikanen-de-europese-unie-pushten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Duitsland na de oorlo</a:t>
            </a:r>
            <a:r>
              <a:rPr lang="nl-NL" dirty="0"/>
              <a:t>g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1945 - 1961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4516582" y="4087091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Einde WO II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6373091" y="4087091"/>
            <a:ext cx="1773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Bouw van de Berlijnse muur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043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(VS) </a:t>
            </a:r>
            <a:r>
              <a:rPr lang="nl-NL" b="1" u="sng" dirty="0" err="1" smtClean="0">
                <a:solidFill>
                  <a:srgbClr val="FF0000"/>
                </a:solidFill>
              </a:rPr>
              <a:t>Trumandoctrine</a:t>
            </a:r>
            <a:r>
              <a:rPr lang="nl-NL" b="1" u="sng" dirty="0" smtClean="0"/>
              <a:t>/leer</a:t>
            </a:r>
            <a:endParaRPr lang="nl-NL" b="1" u="sng" dirty="0"/>
          </a:p>
        </p:txBody>
      </p:sp>
      <p:sp>
        <p:nvSpPr>
          <p:cNvPr id="6" name="Rechthoek 5"/>
          <p:cNvSpPr/>
          <p:nvPr/>
        </p:nvSpPr>
        <p:spPr>
          <a:xfrm>
            <a:off x="5519936" y="3140969"/>
            <a:ext cx="4572000" cy="3549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/>
              <a:t>President Harry S. </a:t>
            </a:r>
            <a:r>
              <a:rPr lang="nl-NL" sz="2000" dirty="0" err="1"/>
              <a:t>Truman</a:t>
            </a:r>
            <a:r>
              <a:rPr lang="nl-NL" sz="2000" dirty="0"/>
              <a:t> hield op 12 </a:t>
            </a:r>
            <a:r>
              <a:rPr lang="nl-NL" sz="2000" b="1" u="sng" dirty="0"/>
              <a:t>maart 1947 </a:t>
            </a:r>
            <a:r>
              <a:rPr lang="nl-NL" sz="2000" dirty="0"/>
              <a:t>in het </a:t>
            </a:r>
            <a:r>
              <a:rPr lang="nl-NL" sz="2000" b="1" u="sng" dirty="0"/>
              <a:t>Amerikaans Congres </a:t>
            </a:r>
            <a:r>
              <a:rPr lang="nl-NL" sz="2000" dirty="0"/>
              <a:t>een historische rede (toespraak) waarin hij hulp (economische en militaire steun) beloofde aan alle landen die zich door de </a:t>
            </a:r>
            <a:r>
              <a:rPr lang="nl-NL" sz="2000" dirty="0">
                <a:solidFill>
                  <a:srgbClr val="FF0000"/>
                </a:solidFill>
              </a:rPr>
              <a:t>c</a:t>
            </a:r>
            <a:r>
              <a:rPr lang="nl-NL" sz="2000" i="1" dirty="0">
                <a:solidFill>
                  <a:srgbClr val="FF0000"/>
                </a:solidFill>
              </a:rPr>
              <a:t>ommunistische</a:t>
            </a:r>
            <a:r>
              <a:rPr lang="nl-NL" sz="2000" dirty="0">
                <a:solidFill>
                  <a:srgbClr val="FF0000"/>
                </a:solidFill>
              </a:rPr>
              <a:t> </a:t>
            </a:r>
            <a:r>
              <a:rPr lang="nl-NL" sz="2000" i="1" dirty="0">
                <a:solidFill>
                  <a:srgbClr val="FF0000"/>
                </a:solidFill>
              </a:rPr>
              <a:t>expansie </a:t>
            </a:r>
            <a:r>
              <a:rPr lang="nl-NL" sz="2000" dirty="0"/>
              <a:t>bedreigd voelden. Deze rede wordt wel beschouwd als het begin van de Koude Oorlog. </a:t>
            </a:r>
            <a:r>
              <a:rPr lang="nl-NL" sz="2000" i="1" u="sng" dirty="0"/>
              <a:t>Landen die voorheen als bondgenoten tegen nazi-Duitsland streden kwamen nu tegenover elkaar te staan.</a:t>
            </a:r>
          </a:p>
        </p:txBody>
      </p:sp>
      <p:pic>
        <p:nvPicPr>
          <p:cNvPr id="1026" name="Picture 2" descr="File:Harry S Truman, bw half-length photo portrait, facing front, 194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7568" y="2276873"/>
            <a:ext cx="2880320" cy="3585461"/>
          </a:xfrm>
          <a:prstGeom prst="rect">
            <a:avLst/>
          </a:prstGeom>
          <a:noFill/>
        </p:spPr>
      </p:pic>
      <p:sp>
        <p:nvSpPr>
          <p:cNvPr id="8" name="Ovale toelichting 7"/>
          <p:cNvSpPr/>
          <p:nvPr/>
        </p:nvSpPr>
        <p:spPr>
          <a:xfrm>
            <a:off x="5159896" y="1412776"/>
            <a:ext cx="3816424" cy="1512168"/>
          </a:xfrm>
          <a:prstGeom prst="wedgeEllipseCallout">
            <a:avLst>
              <a:gd name="adj1" fmla="val -70464"/>
              <a:gd name="adj2" fmla="val 833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Voortaan zijn er twee werelden: de ‘vrije wereld’ en de ‘communistische’ wereld.</a:t>
            </a:r>
          </a:p>
        </p:txBody>
      </p:sp>
      <p:sp>
        <p:nvSpPr>
          <p:cNvPr id="7" name="Linkeraccolade 6"/>
          <p:cNvSpPr/>
          <p:nvPr/>
        </p:nvSpPr>
        <p:spPr>
          <a:xfrm>
            <a:off x="5159896" y="5445224"/>
            <a:ext cx="360040" cy="936104"/>
          </a:xfrm>
          <a:prstGeom prst="leftBrac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2567608" y="5589240"/>
            <a:ext cx="2520280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Kijk naar KA 45  </a:t>
            </a:r>
          </a:p>
        </p:txBody>
      </p:sp>
    </p:spTree>
    <p:extLst>
      <p:ext uri="{BB962C8B-B14F-4D97-AF65-F5344CB8AC3E}">
        <p14:creationId xmlns:p14="http://schemas.microsoft.com/office/powerpoint/2010/main" val="1953255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spotprent</a:t>
            </a:r>
            <a:endParaRPr lang="nl-NL" b="1" u="sng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2200" dirty="0" smtClean="0"/>
              <a:t>Onderin: terwijl de schaduw groter wordt. </a:t>
            </a:r>
            <a:endParaRPr lang="nl-NL" sz="2200" dirty="0"/>
          </a:p>
          <a:p>
            <a:r>
              <a:rPr lang="nl-NL" sz="2200" dirty="0" smtClean="0"/>
              <a:t>Onder de man: West-Europa</a:t>
            </a:r>
            <a:endParaRPr lang="nl-NL" sz="2200" dirty="0"/>
          </a:p>
          <a:p>
            <a:r>
              <a:rPr lang="nl-NL" sz="2200" dirty="0" smtClean="0"/>
              <a:t>Achterin: gebouw is het </a:t>
            </a:r>
            <a:r>
              <a:rPr lang="nl-NL" sz="2200" dirty="0"/>
              <a:t>C</a:t>
            </a:r>
            <a:r>
              <a:rPr lang="nl-NL" sz="2200" dirty="0" smtClean="0"/>
              <a:t>apitool (gebouw waar de Amerikaanse volksvertegenwoordiging huist), daarboven staat: Marshall Plan vertraging </a:t>
            </a:r>
            <a:endParaRPr lang="nl-NL" sz="2200" dirty="0"/>
          </a:p>
          <a:p>
            <a:r>
              <a:rPr lang="nl-NL" sz="2200" dirty="0" smtClean="0"/>
              <a:t>De beer staat symbolisch voor Rusland (Russische beer) / SU </a:t>
            </a:r>
            <a:endParaRPr lang="nl-NL" sz="2200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pic>
        <p:nvPicPr>
          <p:cNvPr id="1026" name="Picture 2" descr="Online Exhibition - For European Recovery: The Fiftieth Anniversary of the  Marshall Plan | Exhibitions - Library… | Cold war propaganda, Cold war,  Cold war milit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0024"/>
            <a:ext cx="6096000" cy="665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1094509" y="5223164"/>
            <a:ext cx="4391891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dirty="0" smtClean="0"/>
              <a:t>Wat wil de maker van de prent duidelijk maken / wat is de boodschap van deze prent?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6469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7645" y="332656"/>
            <a:ext cx="10175965" cy="1143000"/>
          </a:xfrm>
        </p:spPr>
        <p:txBody>
          <a:bodyPr>
            <a:noAutofit/>
          </a:bodyPr>
          <a:lstStyle/>
          <a:p>
            <a:r>
              <a:rPr lang="nl-NL" sz="3600" b="1" u="sng" dirty="0"/>
              <a:t>Trumandoctrine/leer: </a:t>
            </a:r>
            <a:br>
              <a:rPr lang="nl-NL" sz="3600" b="1" u="sng" dirty="0"/>
            </a:br>
            <a:r>
              <a:rPr lang="nl-NL" sz="3600" b="1" u="sng" dirty="0"/>
              <a:t>splitsing tussen oost en west is een feit!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7309" y="1600200"/>
            <a:ext cx="11111346" cy="4384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i="1" dirty="0" smtClean="0"/>
              <a:t>Je ziet dit goed terug in Duitsland… Duitsland is op weg naar een definitieve splitsing: </a:t>
            </a:r>
          </a:p>
          <a:p>
            <a:pPr>
              <a:buNone/>
            </a:pPr>
            <a:endParaRPr lang="nl-NL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1947:</a:t>
            </a:r>
            <a:r>
              <a:rPr lang="nl-NL" dirty="0" smtClean="0"/>
              <a:t> de drie bezettingszones (FR, GB, VS) werden samengevoegd tot één zone.</a:t>
            </a:r>
          </a:p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1948:</a:t>
            </a:r>
            <a:r>
              <a:rPr lang="nl-NL" dirty="0" smtClean="0"/>
              <a:t> Er werd in de westerse bezettingszone een nieuwe munt ingevoerd (Duitse Mark)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688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Nieuwe munt: BERLIJNSE BLOKKADE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199" y="1600200"/>
            <a:ext cx="9821091" cy="478112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NL" dirty="0" smtClean="0">
                <a:solidFill>
                  <a:srgbClr val="FF0000"/>
                </a:solidFill>
              </a:rPr>
              <a:t>= </a:t>
            </a:r>
            <a:r>
              <a:rPr lang="nl-NL" dirty="0" err="1" smtClean="0">
                <a:solidFill>
                  <a:srgbClr val="FF0000"/>
                </a:solidFill>
              </a:rPr>
              <a:t>Stalin’s</a:t>
            </a:r>
            <a:r>
              <a:rPr lang="nl-NL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reactie op de muntinvoer (D-Mark):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i="1" dirty="0" smtClean="0"/>
              <a:t>Isolatie van de westerse bezettingszone in Berlijn </a:t>
            </a:r>
            <a:r>
              <a:rPr lang="nl-NL" dirty="0" smtClean="0"/>
              <a:t>= </a:t>
            </a:r>
          </a:p>
          <a:p>
            <a:pPr algn="ctr">
              <a:buNone/>
            </a:pPr>
            <a:r>
              <a:rPr lang="nl-NL" dirty="0" smtClean="0"/>
              <a:t>de </a:t>
            </a:r>
            <a:r>
              <a:rPr lang="nl-NL" b="1" dirty="0" smtClean="0"/>
              <a:t>‘</a:t>
            </a:r>
            <a:r>
              <a:rPr lang="nl-NL" b="1" dirty="0" smtClean="0">
                <a:solidFill>
                  <a:srgbClr val="FF0000"/>
                </a:solidFill>
              </a:rPr>
              <a:t>Berlijnse Blokkade</a:t>
            </a:r>
            <a:r>
              <a:rPr lang="nl-NL" b="1" dirty="0" smtClean="0"/>
              <a:t>’ (1948-1949)</a:t>
            </a:r>
          </a:p>
          <a:p>
            <a:pPr>
              <a:buNone/>
            </a:pPr>
            <a:endParaRPr lang="nl-NL" b="1" u="sng" dirty="0" smtClean="0"/>
          </a:p>
          <a:p>
            <a:pPr>
              <a:buNone/>
            </a:pPr>
            <a:r>
              <a:rPr lang="nl-NL" dirty="0" smtClean="0">
                <a:solidFill>
                  <a:srgbClr val="0070C0"/>
                </a:solidFill>
              </a:rPr>
              <a:t>Amerikaanse</a:t>
            </a:r>
            <a:r>
              <a:rPr lang="nl-NL" dirty="0" smtClean="0"/>
              <a:t> reactie op de Berlijnse Blokkade:</a:t>
            </a:r>
          </a:p>
          <a:p>
            <a:pPr>
              <a:buNone/>
            </a:pPr>
            <a:endParaRPr lang="nl-NL" dirty="0" smtClean="0"/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	</a:t>
            </a:r>
            <a:r>
              <a:rPr lang="nl-NL" b="1" dirty="0" smtClean="0">
                <a:solidFill>
                  <a:srgbClr val="FF0000"/>
                </a:solidFill>
              </a:rPr>
              <a:t>Luchtbrug</a:t>
            </a:r>
            <a:r>
              <a:rPr lang="nl-NL" dirty="0" smtClean="0"/>
              <a:t>: voedseltoevoer vanuit de lucht.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	Oprichting van de </a:t>
            </a:r>
            <a:r>
              <a:rPr lang="nl-NL" b="1" dirty="0" smtClean="0">
                <a:solidFill>
                  <a:srgbClr val="FF0000"/>
                </a:solidFill>
              </a:rPr>
              <a:t>NAVO</a:t>
            </a:r>
            <a:r>
              <a:rPr lang="nl-NL" dirty="0" smtClean="0"/>
              <a:t>: westers militair     </a:t>
            </a:r>
          </a:p>
          <a:p>
            <a:pPr marL="514350" indent="-514350">
              <a:buNone/>
            </a:pPr>
            <a:r>
              <a:rPr lang="nl-NL" dirty="0" smtClean="0"/>
              <a:t>	 	bondgenootschap </a:t>
            </a:r>
          </a:p>
          <a:p>
            <a:pPr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8022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u="sng" dirty="0" smtClean="0"/>
              <a:t>De Berlijnse blokkade 1948-1949</a:t>
            </a:r>
            <a:endParaRPr lang="nl-NL" b="1" u="sng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4578" name="Picture 2" descr="http://www.webklik.nl/user_files/2011_01/202868/kaartduitsland-berlij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1664318"/>
            <a:ext cx="3744416" cy="4376920"/>
          </a:xfrm>
          <a:prstGeom prst="rect">
            <a:avLst/>
          </a:prstGeom>
          <a:noFill/>
        </p:spPr>
      </p:pic>
      <p:pic>
        <p:nvPicPr>
          <p:cNvPr id="24580" name="Picture 4" descr="http://www.webklik.nl/user_files/2011_01/202868/berlijn20luchtbr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7" y="1628801"/>
            <a:ext cx="3801323" cy="4519787"/>
          </a:xfrm>
          <a:prstGeom prst="rect">
            <a:avLst/>
          </a:prstGeom>
          <a:noFill/>
        </p:spPr>
      </p:pic>
      <p:sp>
        <p:nvSpPr>
          <p:cNvPr id="4" name="Wolkvormige toelichting 3"/>
          <p:cNvSpPr/>
          <p:nvPr/>
        </p:nvSpPr>
        <p:spPr>
          <a:xfrm>
            <a:off x="6816080" y="1196752"/>
            <a:ext cx="2664296" cy="1656184"/>
          </a:xfrm>
          <a:prstGeom prst="cloudCallout">
            <a:avLst>
              <a:gd name="adj1" fmla="val -56987"/>
              <a:gd name="adj2" fmla="val -473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Verwar dit niet met de bouw van de Berlijnse muur (1961)</a:t>
            </a:r>
          </a:p>
        </p:txBody>
      </p:sp>
    </p:spTree>
    <p:extLst>
      <p:ext uri="{BB962C8B-B14F-4D97-AF65-F5344CB8AC3E}">
        <p14:creationId xmlns:p14="http://schemas.microsoft.com/office/powerpoint/2010/main" val="349505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rdiff.imgix.net/__data/assets/image/0013/1210450/BerlinBlockade.jpg?w=873&amp;h=491&amp;fit=crop&amp;q=60&amp;auto=for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5" y="-723"/>
            <a:ext cx="12194835" cy="685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2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451929" y="6112225"/>
            <a:ext cx="5109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https://</a:t>
            </a:r>
            <a:r>
              <a:rPr lang="nl-NL" dirty="0" smtClean="0">
                <a:hlinkClick r:id="rId2"/>
              </a:rPr>
              <a:t>www.youtube.com/watch?v=uUnvfCjgMmw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1026" name="Picture 2" descr="De bronafbeelding bekijk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73" y="1790868"/>
            <a:ext cx="7499550" cy="42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Trummerfrauen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8511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Berlijnse Blokkade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nl-NL" dirty="0" smtClean="0"/>
              <a:t>Winnaar?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De </a:t>
            </a:r>
            <a:r>
              <a:rPr lang="nl-NL" b="1" u="sng" dirty="0" smtClean="0"/>
              <a:t>Verenigde Staten</a:t>
            </a:r>
            <a:r>
              <a:rPr lang="nl-NL" dirty="0" smtClean="0"/>
              <a:t>, </a:t>
            </a:r>
          </a:p>
          <a:p>
            <a:pPr>
              <a:buNone/>
            </a:pPr>
            <a:r>
              <a:rPr lang="nl-NL" i="1" dirty="0" smtClean="0"/>
              <a:t>want in 1949 hief Stalin de blokkade op. West-Berlijn bleef in handen </a:t>
            </a:r>
          </a:p>
          <a:p>
            <a:pPr>
              <a:buNone/>
            </a:pPr>
            <a:r>
              <a:rPr lang="nl-NL" i="1" dirty="0" smtClean="0"/>
              <a:t>van de geallieerden. </a:t>
            </a:r>
          </a:p>
          <a:p>
            <a:pPr>
              <a:buNone/>
            </a:pPr>
            <a:endParaRPr lang="nl-NL" i="1" dirty="0" smtClean="0"/>
          </a:p>
          <a:p>
            <a:pPr>
              <a:buNone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89875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idx="4294967295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r>
              <a:rPr lang="nl-NL" dirty="0" smtClean="0"/>
              <a:t>Na de Berlijnse blokkade wordt Duitsland in twee staten gesplitst 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4294967295"/>
          </p:nvPr>
        </p:nvSpPr>
        <p:spPr>
          <a:xfrm>
            <a:off x="0" y="1681163"/>
            <a:ext cx="5157788" cy="823912"/>
          </a:xfrm>
        </p:spPr>
        <p:txBody>
          <a:bodyPr/>
          <a:lstStyle/>
          <a:p>
            <a:r>
              <a:rPr lang="nl-NL" dirty="0" smtClean="0"/>
              <a:t>West-Duitsland = BRD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4294967295"/>
          </p:nvPr>
        </p:nvSpPr>
        <p:spPr>
          <a:xfrm>
            <a:off x="0" y="2505075"/>
            <a:ext cx="5157788" cy="36845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nl-NL" dirty="0" smtClean="0"/>
              <a:t>Bondsrepubliek Duitsland </a:t>
            </a:r>
          </a:p>
          <a:p>
            <a:pPr marL="0" indent="0">
              <a:buNone/>
            </a:pPr>
            <a:r>
              <a:rPr lang="nl-NL" dirty="0" smtClean="0"/>
              <a:t>Kenmerken: </a:t>
            </a:r>
          </a:p>
          <a:p>
            <a:pPr>
              <a:buFontTx/>
              <a:buChar char="-"/>
            </a:pPr>
            <a:r>
              <a:rPr lang="nl-NL" dirty="0" smtClean="0"/>
              <a:t>Ontwikkelde zicht tot belangrijke bondgenoot van het westen o.l.v. </a:t>
            </a:r>
            <a:r>
              <a:rPr lang="nl-NL" b="1" dirty="0" smtClean="0">
                <a:solidFill>
                  <a:srgbClr val="FF0000"/>
                </a:solidFill>
              </a:rPr>
              <a:t>Konrad </a:t>
            </a:r>
            <a:r>
              <a:rPr lang="nl-NL" b="1" dirty="0" err="1" smtClean="0">
                <a:solidFill>
                  <a:srgbClr val="FF0000"/>
                </a:solidFill>
              </a:rPr>
              <a:t>Adenauer</a:t>
            </a:r>
            <a:r>
              <a:rPr lang="nl-NL" dirty="0" smtClean="0"/>
              <a:t> (Der </a:t>
            </a:r>
            <a:r>
              <a:rPr lang="nl-NL" dirty="0" err="1" smtClean="0"/>
              <a:t>Alte</a:t>
            </a:r>
            <a:r>
              <a:rPr lang="nl-NL" dirty="0" smtClean="0"/>
              <a:t>)</a:t>
            </a:r>
          </a:p>
          <a:p>
            <a:pPr lvl="1">
              <a:buFontTx/>
              <a:buChar char="-"/>
            </a:pPr>
            <a:r>
              <a:rPr lang="nl-NL" dirty="0" smtClean="0"/>
              <a:t>Lid van de NAVO </a:t>
            </a:r>
          </a:p>
          <a:p>
            <a:pPr lvl="1">
              <a:buFontTx/>
              <a:buChar char="-"/>
            </a:pPr>
            <a:r>
              <a:rPr lang="nl-NL" dirty="0" smtClean="0"/>
              <a:t>Lid van EGKS</a:t>
            </a:r>
          </a:p>
          <a:p>
            <a:pPr>
              <a:buFontTx/>
              <a:buChar char="-"/>
            </a:pPr>
            <a:r>
              <a:rPr lang="nl-NL" dirty="0" smtClean="0"/>
              <a:t>Zeer snelle wederopbouw na WOII (</a:t>
            </a:r>
            <a:r>
              <a:rPr lang="nl-NL" b="1" dirty="0" err="1">
                <a:solidFill>
                  <a:srgbClr val="FF0000"/>
                </a:solidFill>
              </a:rPr>
              <a:t>W</a:t>
            </a:r>
            <a:r>
              <a:rPr lang="nl-NL" b="1" dirty="0" err="1" smtClean="0">
                <a:solidFill>
                  <a:srgbClr val="FF0000"/>
                </a:solidFill>
              </a:rPr>
              <a:t>irtschaftswunder</a:t>
            </a:r>
            <a:r>
              <a:rPr lang="nl-NL" dirty="0" smtClean="0"/>
              <a:t>: economisch wonder) </a:t>
            </a:r>
          </a:p>
          <a:p>
            <a:pPr>
              <a:buFontTx/>
              <a:buChar char="-"/>
            </a:pPr>
            <a:r>
              <a:rPr lang="nl-NL" dirty="0" smtClean="0"/>
              <a:t>Relatie tot Oost-Duitsland is slecht (</a:t>
            </a:r>
            <a:r>
              <a:rPr lang="nl-NL" dirty="0" err="1" smtClean="0"/>
              <a:t>Adenauer</a:t>
            </a:r>
            <a:r>
              <a:rPr lang="nl-NL" dirty="0" smtClean="0"/>
              <a:t> erkent DDR niet) </a:t>
            </a:r>
          </a:p>
          <a:p>
            <a:pPr>
              <a:buFontTx/>
              <a:buChar char="-"/>
            </a:pP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4294967295"/>
          </p:nvPr>
        </p:nvSpPr>
        <p:spPr>
          <a:xfrm>
            <a:off x="7008813" y="1681163"/>
            <a:ext cx="5183187" cy="823912"/>
          </a:xfrm>
        </p:spPr>
        <p:txBody>
          <a:bodyPr/>
          <a:lstStyle/>
          <a:p>
            <a:r>
              <a:rPr lang="nl-NL" dirty="0" smtClean="0"/>
              <a:t>Oost-Duitsland = DDR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294967295"/>
          </p:nvPr>
        </p:nvSpPr>
        <p:spPr>
          <a:xfrm>
            <a:off x="7008813" y="2505075"/>
            <a:ext cx="5183187" cy="43529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nl-NL" dirty="0" smtClean="0"/>
              <a:t>Duitse Democratische republiek </a:t>
            </a:r>
          </a:p>
          <a:p>
            <a:pPr marL="0" indent="0">
              <a:buNone/>
            </a:pPr>
            <a:r>
              <a:rPr lang="nl-NL" dirty="0" smtClean="0"/>
              <a:t>Kenmerken: </a:t>
            </a:r>
          </a:p>
          <a:p>
            <a:pPr>
              <a:buFontTx/>
              <a:buChar char="-"/>
            </a:pPr>
            <a:r>
              <a:rPr lang="nl-NL" dirty="0" smtClean="0"/>
              <a:t>Ontwikkelde zich o.l.v. </a:t>
            </a:r>
            <a:r>
              <a:rPr lang="nl-NL" b="1" dirty="0" smtClean="0">
                <a:solidFill>
                  <a:srgbClr val="FF0000"/>
                </a:solidFill>
              </a:rPr>
              <a:t>Walter </a:t>
            </a:r>
            <a:r>
              <a:rPr lang="nl-NL" b="1" dirty="0" err="1" smtClean="0">
                <a:solidFill>
                  <a:srgbClr val="FF0000"/>
                </a:solidFill>
              </a:rPr>
              <a:t>Ulbricht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tot een totalitair land met harde repressie tegen tegenstanders. </a:t>
            </a:r>
          </a:p>
          <a:p>
            <a:pPr>
              <a:buFontTx/>
              <a:buChar char="-"/>
            </a:pPr>
            <a:r>
              <a:rPr lang="nl-NL" dirty="0" err="1" smtClean="0"/>
              <a:t>Stasi</a:t>
            </a:r>
            <a:r>
              <a:rPr lang="nl-NL" dirty="0" smtClean="0"/>
              <a:t> (</a:t>
            </a:r>
            <a:r>
              <a:rPr lang="nl-NL" b="1" dirty="0" err="1">
                <a:solidFill>
                  <a:srgbClr val="FF0000"/>
                </a:solidFill>
              </a:rPr>
              <a:t>S</a:t>
            </a:r>
            <a:r>
              <a:rPr lang="nl-NL" b="1" dirty="0" err="1" smtClean="0">
                <a:solidFill>
                  <a:srgbClr val="FF0000"/>
                </a:solidFill>
              </a:rPr>
              <a:t>taatssicherheitsdienst</a:t>
            </a:r>
            <a:r>
              <a:rPr lang="nl-NL" dirty="0" smtClean="0"/>
              <a:t>), vooral na volksopstand 1953 </a:t>
            </a:r>
            <a:r>
              <a:rPr lang="nl-NL" sz="2600" i="1" dirty="0" smtClean="0"/>
              <a:t>(1953 ging Stalin dood en burgers in de DDR hoopte op een mildere houding van de SU) </a:t>
            </a:r>
          </a:p>
          <a:p>
            <a:pPr>
              <a:buFontTx/>
              <a:buChar char="-"/>
            </a:pP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Lid van </a:t>
            </a:r>
            <a:r>
              <a:rPr lang="nl-NL" b="1" dirty="0" smtClean="0">
                <a:solidFill>
                  <a:srgbClr val="FF0000"/>
                </a:solidFill>
              </a:rPr>
              <a:t>Warschaupact</a:t>
            </a:r>
            <a:r>
              <a:rPr lang="nl-NL" dirty="0" smtClean="0"/>
              <a:t> en </a:t>
            </a:r>
            <a:r>
              <a:rPr lang="nl-NL" b="1" dirty="0" smtClean="0">
                <a:solidFill>
                  <a:srgbClr val="FF0000"/>
                </a:solidFill>
              </a:rPr>
              <a:t>Comecon</a:t>
            </a:r>
          </a:p>
          <a:p>
            <a:pPr>
              <a:buFontTx/>
              <a:buChar char="-"/>
            </a:pPr>
            <a:r>
              <a:rPr lang="nl-NL" dirty="0" smtClean="0"/>
              <a:t>Planeconomie</a:t>
            </a:r>
          </a:p>
          <a:p>
            <a:pPr>
              <a:buFontTx/>
              <a:buChar char="-"/>
            </a:pPr>
            <a:r>
              <a:rPr lang="nl-NL" dirty="0" smtClean="0"/>
              <a:t>DDR moest veel herstelbetalingen doen aan SU</a:t>
            </a:r>
          </a:p>
          <a:p>
            <a:pPr>
              <a:buFontTx/>
              <a:buChar char="-"/>
            </a:pPr>
            <a:r>
              <a:rPr lang="nl-NL" dirty="0" smtClean="0"/>
              <a:t>Veel vluchtelingen van Oost- naar West-Duitsland (</a:t>
            </a:r>
            <a:r>
              <a:rPr lang="nl-NL" dirty="0" err="1" smtClean="0"/>
              <a:t>Republikflucht</a:t>
            </a:r>
            <a:r>
              <a:rPr lang="nl-NL" dirty="0" smtClean="0"/>
              <a:t>).</a:t>
            </a:r>
          </a:p>
          <a:p>
            <a:pPr>
              <a:buFontTx/>
              <a:buChar char="-"/>
            </a:pPr>
            <a:r>
              <a:rPr lang="nl-NL" dirty="0" smtClean="0"/>
              <a:t>Om </a:t>
            </a:r>
            <a:r>
              <a:rPr lang="nl-NL" dirty="0" err="1" smtClean="0"/>
              <a:t>Republikflucht</a:t>
            </a:r>
            <a:r>
              <a:rPr lang="nl-NL" dirty="0" smtClean="0"/>
              <a:t> (en hiermee gezichtsverlies) tegen te gaan: </a:t>
            </a:r>
            <a:r>
              <a:rPr lang="nl-NL" b="1" dirty="0" smtClean="0">
                <a:solidFill>
                  <a:srgbClr val="FF0000"/>
                </a:solidFill>
              </a:rPr>
              <a:t>Bouw van de Berlijnse muur </a:t>
            </a:r>
            <a:r>
              <a:rPr lang="nl-NL" dirty="0" smtClean="0"/>
              <a:t>(1961) </a:t>
            </a:r>
            <a:endParaRPr lang="nl-NL" dirty="0"/>
          </a:p>
        </p:txBody>
      </p:sp>
      <p:sp>
        <p:nvSpPr>
          <p:cNvPr id="2" name="Rechthoek 1"/>
          <p:cNvSpPr/>
          <p:nvPr/>
        </p:nvSpPr>
        <p:spPr>
          <a:xfrm>
            <a:off x="6386946" y="4373760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hlinkClick r:id="rId2"/>
              </a:rPr>
              <a:t>Volksaufstand in der DDR: Archivbilder vom 17. Juni 1953 - DER SPIEGEL</a:t>
            </a:r>
            <a:endParaRPr lang="nl-NL" sz="1400" dirty="0"/>
          </a:p>
        </p:txBody>
      </p:sp>
      <p:sp>
        <p:nvSpPr>
          <p:cNvPr id="3" name="Rechthoek 2"/>
          <p:cNvSpPr/>
          <p:nvPr/>
        </p:nvSpPr>
        <p:spPr>
          <a:xfrm>
            <a:off x="6096000" y="6645718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sz="1200" dirty="0">
                <a:hlinkClick r:id="rId3"/>
              </a:rPr>
              <a:t>https://</a:t>
            </a:r>
            <a:r>
              <a:rPr lang="nl-NL" sz="1200" dirty="0" smtClean="0">
                <a:hlinkClick r:id="rId3"/>
              </a:rPr>
              <a:t>www.npostart.nl/andere-tijden-in-de-klas/11-03-2019/WO_NTR_15250132</a:t>
            </a:r>
            <a:endParaRPr lang="nl-NL" sz="1200" dirty="0" smtClean="0"/>
          </a:p>
          <a:p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47218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5211649" y="6001388"/>
            <a:ext cx="59804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hlinkClick r:id="rId2"/>
              </a:rPr>
              <a:t>5 vragen en antwoorden over de Berlijnse Muur | NPO Kennis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DDR is totalitair: op ieder gebied bijv. op topsportgebied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>
                <a:hlinkClick r:id="rId3"/>
              </a:rPr>
              <a:t>https://</a:t>
            </a:r>
            <a:r>
              <a:rPr lang="nl-NL" dirty="0" smtClean="0">
                <a:hlinkClick r:id="rId3"/>
              </a:rPr>
              <a:t>www.youtube.com/watch?v=kk1fimorOhM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(anabole steroïden gebruik bij Oost-Duitse topsporters)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08372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Hoofdvraag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Hoezeer beïnvloedden het </a:t>
            </a:r>
            <a:r>
              <a:rPr lang="nl-NL" b="1" u="sng" dirty="0" smtClean="0"/>
              <a:t>ontstaan</a:t>
            </a:r>
            <a:r>
              <a:rPr lang="nl-NL" dirty="0" smtClean="0"/>
              <a:t> en </a:t>
            </a:r>
            <a:r>
              <a:rPr lang="nl-NL" b="1" u="sng" dirty="0" smtClean="0"/>
              <a:t>het verloop </a:t>
            </a:r>
            <a:r>
              <a:rPr lang="nl-NL" dirty="0" smtClean="0"/>
              <a:t>van de </a:t>
            </a:r>
            <a:r>
              <a:rPr lang="nl-NL" b="1" u="sng" dirty="0" smtClean="0"/>
              <a:t>Koude Oorlog de geschiedenis van Duitsland </a:t>
            </a:r>
            <a:r>
              <a:rPr lang="nl-NL" dirty="0" smtClean="0"/>
              <a:t>na de Tweede Wereldoorlog (1945 – 1961)?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109269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Check jezelf. Kun je: </a:t>
            </a:r>
            <a:endParaRPr lang="nl-NL" dirty="0"/>
          </a:p>
        </p:txBody>
      </p:sp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nl-NL" dirty="0" smtClean="0"/>
              <a:t>Beschrijven welke situatie in Duitsland ontstond na de geallieerde overwinning;</a:t>
            </a:r>
          </a:p>
          <a:p>
            <a:pPr>
              <a:buFontTx/>
              <a:buChar char="-"/>
            </a:pPr>
            <a:r>
              <a:rPr lang="nl-NL" dirty="0" smtClean="0"/>
              <a:t>Uitleggen waarom de wederopbouw van Europa leidde tot spanningen tussen de Sovjetunie en het Westen en benoemen welke gevolgen dit had voor Duitsland</a:t>
            </a:r>
          </a:p>
          <a:p>
            <a:pPr>
              <a:buFontTx/>
              <a:buChar char="-"/>
            </a:pPr>
            <a:r>
              <a:rPr lang="nl-NL" dirty="0" smtClean="0"/>
              <a:t>Uitleggen waarom de BRD uitgroeide tot een stabiele democratie; </a:t>
            </a:r>
          </a:p>
          <a:p>
            <a:pPr>
              <a:buFontTx/>
              <a:buChar char="-"/>
            </a:pPr>
            <a:r>
              <a:rPr lang="nl-NL" dirty="0" smtClean="0"/>
              <a:t>Beschrijven hoe de DDR een totalitaire staat naar het model van de Sovjetunie werd.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415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Mei 1945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Nazi-Duitsland is gecapituleerd en de oorlog is voorbij. </a:t>
            </a:r>
          </a:p>
          <a:p>
            <a:pPr>
              <a:buFontTx/>
              <a:buChar char="-"/>
            </a:pPr>
            <a:r>
              <a:rPr lang="nl-NL" dirty="0" smtClean="0"/>
              <a:t>Duitsland lag volledig in puin </a:t>
            </a:r>
            <a:r>
              <a:rPr lang="en-US" sz="1600" dirty="0" err="1" smtClean="0">
                <a:hlinkClick r:id="rId2"/>
              </a:rPr>
              <a:t>Trümmerfrauen</a:t>
            </a:r>
            <a:r>
              <a:rPr lang="en-US" sz="1600" dirty="0" smtClean="0">
                <a:hlinkClick r:id="rId2"/>
              </a:rPr>
              <a:t> </a:t>
            </a:r>
            <a:r>
              <a:rPr lang="en-US" sz="1600" dirty="0">
                <a:hlinkClick r:id="rId2"/>
              </a:rPr>
              <a:t>- German Women Clearing the Ruins of Berlin in 1945 </a:t>
            </a:r>
            <a:r>
              <a:rPr lang="en-US" sz="1600" dirty="0" smtClean="0">
                <a:hlinkClick r:id="rId2"/>
              </a:rPr>
              <a:t>– YouTube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Met name in het oosten moest veel grondgebied worden afgestaan</a:t>
            </a:r>
          </a:p>
          <a:p>
            <a:pPr lvl="1">
              <a:buFontTx/>
              <a:buChar char="-"/>
            </a:pPr>
            <a:r>
              <a:rPr lang="nl-NL" dirty="0" smtClean="0">
                <a:sym typeface="Wingdings" panose="05000000000000000000" pitchFamily="2" charset="2"/>
              </a:rPr>
              <a:t> hierdoor ontstond een migratiestroom van zo’n 12 tot 14 miljoen Duitsers = </a:t>
            </a:r>
            <a:r>
              <a:rPr lang="nl-NL" b="1" dirty="0" err="1" smtClean="0">
                <a:solidFill>
                  <a:srgbClr val="FF0000"/>
                </a:solidFill>
                <a:sym typeface="Wingdings" panose="05000000000000000000" pitchFamily="2" charset="2"/>
              </a:rPr>
              <a:t>Heimatvertriebene</a:t>
            </a:r>
            <a:r>
              <a:rPr lang="nl-NL" dirty="0" smtClean="0">
                <a:sym typeface="Wingdings" panose="05000000000000000000" pitchFamily="2" charset="2"/>
              </a:rPr>
              <a:t>. ‘uit het vaderland verdreven Duitsers’ uit Duitse gebieden in Oost-Europa (bijv. Oost-Pruisen en Silezië). </a:t>
            </a:r>
            <a:endParaRPr lang="nl-NL" dirty="0" smtClean="0"/>
          </a:p>
          <a:p>
            <a:pPr>
              <a:buFontTx/>
              <a:buChar char="-"/>
            </a:pPr>
            <a:r>
              <a:rPr lang="nl-NL" dirty="0" smtClean="0"/>
              <a:t>Geallieerden deelden Duitsland op in 4 bezettingszones (Fr, GB, VS, SU)</a:t>
            </a:r>
          </a:p>
          <a:p>
            <a:pPr>
              <a:buFontTx/>
              <a:buChar char="-"/>
            </a:pPr>
            <a:r>
              <a:rPr lang="nl-NL" dirty="0" smtClean="0"/>
              <a:t>Geallieerden deelden Berlijn op in 4 bezettingszones. </a:t>
            </a:r>
          </a:p>
        </p:txBody>
      </p:sp>
    </p:spTree>
    <p:extLst>
      <p:ext uri="{BB962C8B-B14F-4D97-AF65-F5344CB8AC3E}">
        <p14:creationId xmlns:p14="http://schemas.microsoft.com/office/powerpoint/2010/main" val="2837053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LMZ029774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895" y="0"/>
            <a:ext cx="9432105" cy="697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fgeronde rechthoek 3"/>
          <p:cNvSpPr/>
          <p:nvPr/>
        </p:nvSpPr>
        <p:spPr>
          <a:xfrm>
            <a:off x="928468" y="1364566"/>
            <a:ext cx="2419643" cy="44453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 smtClean="0">
                <a:solidFill>
                  <a:srgbClr val="FF0000"/>
                </a:solidFill>
              </a:rPr>
              <a:t>Heimatvertriebene</a:t>
            </a:r>
            <a:r>
              <a:rPr lang="nl-NL" dirty="0" smtClean="0">
                <a:solidFill>
                  <a:srgbClr val="FF0000"/>
                </a:solidFill>
              </a:rPr>
              <a:t>: </a:t>
            </a:r>
          </a:p>
          <a:p>
            <a:pPr algn="ctr"/>
            <a:endParaRPr lang="nl-NL" dirty="0"/>
          </a:p>
          <a:p>
            <a:pPr algn="ctr"/>
            <a:r>
              <a:rPr lang="nl-NL" dirty="0" smtClean="0"/>
              <a:t>Duitsers verdreven uit Oost Europese Duitse gemeenschappen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174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8/82/Historical_German_linguistical_area.PNG/1024px-Historical_German_linguistical_are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41456"/>
            <a:ext cx="9753600" cy="616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vak 1"/>
          <p:cNvSpPr txBox="1"/>
          <p:nvPr/>
        </p:nvSpPr>
        <p:spPr>
          <a:xfrm>
            <a:off x="277090" y="1939637"/>
            <a:ext cx="21613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/>
              <a:t>Duitssprekende gebieden tussen 1918 en 1945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1180257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d/d7/German_territorial_losses_1919_and_1945.svg/800px-German_territorial_losses_1919_and_1945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673" y="0"/>
            <a:ext cx="8160327" cy="68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127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Besatzungszone - Wikiw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22"/>
            <a:ext cx="8053031" cy="6845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hthoek 1"/>
          <p:cNvSpPr/>
          <p:nvPr/>
        </p:nvSpPr>
        <p:spPr>
          <a:xfrm>
            <a:off x="8257736" y="1463040"/>
            <a:ext cx="3455963" cy="43187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4 Bezettingszones van Duitsland</a:t>
            </a:r>
          </a:p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4 bezettingszones van Berlijn</a:t>
            </a:r>
          </a:p>
          <a:p>
            <a:pPr algn="ctr"/>
            <a:endParaRPr lang="nl-NL" sz="2400" dirty="0">
              <a:solidFill>
                <a:schemeClr val="tx1"/>
              </a:solidFill>
            </a:endParaRPr>
          </a:p>
          <a:p>
            <a:pPr algn="ctr"/>
            <a:r>
              <a:rPr lang="nl-NL" sz="2400" dirty="0" smtClean="0">
                <a:solidFill>
                  <a:schemeClr val="tx1"/>
                </a:solidFill>
              </a:rPr>
              <a:t>Veel grondgebied verloren aan Polen &amp; Sovjetunie (uit deze delen komen de </a:t>
            </a:r>
            <a:r>
              <a:rPr lang="nl-NL" sz="2400" dirty="0" err="1" smtClean="0">
                <a:solidFill>
                  <a:schemeClr val="tx1"/>
                </a:solidFill>
              </a:rPr>
              <a:t>heimatvertriebene</a:t>
            </a:r>
            <a:r>
              <a:rPr lang="nl-NL" sz="2400" dirty="0" smtClean="0">
                <a:solidFill>
                  <a:schemeClr val="tx1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82671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Koude Oorlog begint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dirty="0" smtClean="0"/>
              <a:t>Juli / augustus 1945 Conferentie van Potsdam: SU en VS (en GB, FR) staan tegenover elkaar over wederopbouw + voorwaarden voor een toekomstige vrede.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 smtClean="0"/>
              <a:t>SU en VS beïnvloedden hun eigen </a:t>
            </a:r>
            <a:r>
              <a:rPr lang="nl-NL" b="1" dirty="0" smtClean="0">
                <a:solidFill>
                  <a:srgbClr val="FF0000"/>
                </a:solidFill>
              </a:rPr>
              <a:t>invloedssferen </a:t>
            </a:r>
            <a:r>
              <a:rPr lang="nl-NL" dirty="0" smtClean="0"/>
              <a:t>(de door VS (West-Europa) of SU (Oost-Europa) bevrijdde gebieden) 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smtClean="0"/>
              <a:t>SU </a:t>
            </a:r>
            <a:r>
              <a:rPr lang="nl-NL" dirty="0" smtClean="0">
                <a:sym typeface="Wingdings" panose="05000000000000000000" pitchFamily="2" charset="2"/>
              </a:rPr>
              <a:t> oprichten </a:t>
            </a:r>
            <a:r>
              <a:rPr lang="nl-NL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Volksdemocratieën</a:t>
            </a:r>
            <a:r>
              <a:rPr lang="nl-NL" dirty="0" smtClean="0">
                <a:sym typeface="Wingdings" panose="05000000000000000000" pitchFamily="2" charset="2"/>
              </a:rPr>
              <a:t> (schijndemocratie) in Oost-Europa (= vazalstaat of satellietstaat van SU)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	</a:t>
            </a:r>
            <a:r>
              <a:rPr lang="nl-NL" dirty="0" smtClean="0">
                <a:sym typeface="Wingdings" panose="05000000000000000000" pitchFamily="2" charset="2"/>
              </a:rPr>
              <a:t>VS  oprichten liberale democratieën met kapitalisme (naar VS 		model) in West-Europa. 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 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1008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VS: angst voor uitbreiding van het communisme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dirty="0" smtClean="0"/>
              <a:t>Na WOII is Europa arm en vernietigd: angst voor populariteit van het communisme. </a:t>
            </a:r>
            <a:br>
              <a:rPr lang="nl-NL" dirty="0" smtClean="0"/>
            </a:b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Antwoord VS = voeren van een </a:t>
            </a:r>
            <a:r>
              <a:rPr lang="nl-NL" i="1" dirty="0" err="1" smtClean="0"/>
              <a:t>containmentpolitiek</a:t>
            </a:r>
            <a:r>
              <a:rPr lang="nl-NL" i="1" dirty="0" smtClean="0"/>
              <a:t> </a:t>
            </a:r>
            <a:r>
              <a:rPr lang="nl-NL" dirty="0" smtClean="0"/>
              <a:t>(indammingspolitiek) tegen het communisme afgekondigd met de </a:t>
            </a:r>
            <a:r>
              <a:rPr lang="nl-NL" b="1" dirty="0" smtClean="0">
                <a:solidFill>
                  <a:srgbClr val="FF0000"/>
                </a:solidFill>
              </a:rPr>
              <a:t>Trumandoctrine</a:t>
            </a:r>
            <a:endParaRPr lang="nl-NL" dirty="0" smtClean="0"/>
          </a:p>
          <a:p>
            <a:pPr marL="0" indent="0">
              <a:buNone/>
            </a:pPr>
            <a:r>
              <a:rPr lang="nl-NL" dirty="0" smtClean="0"/>
              <a:t>Middelen:</a:t>
            </a:r>
          </a:p>
          <a:p>
            <a:pPr>
              <a:buFontTx/>
              <a:buChar char="-"/>
            </a:pPr>
            <a:r>
              <a:rPr lang="nl-NL" b="1" dirty="0" smtClean="0">
                <a:solidFill>
                  <a:srgbClr val="FF0000"/>
                </a:solidFill>
              </a:rPr>
              <a:t>Marshallplan</a:t>
            </a:r>
            <a:r>
              <a:rPr lang="nl-NL" dirty="0" smtClean="0"/>
              <a:t> (economisch hulpplan om West-Europa te helpen) (1948)</a:t>
            </a:r>
          </a:p>
          <a:p>
            <a:pPr>
              <a:buFontTx/>
              <a:buChar char="-"/>
            </a:pPr>
            <a:r>
              <a:rPr lang="nl-NL" b="1" dirty="0" smtClean="0">
                <a:solidFill>
                  <a:srgbClr val="FF0000"/>
                </a:solidFill>
              </a:rPr>
              <a:t>NAVO </a:t>
            </a:r>
            <a:r>
              <a:rPr lang="nl-NL" dirty="0" smtClean="0"/>
              <a:t>(1949) (militair bondgenootschap)</a:t>
            </a:r>
          </a:p>
          <a:p>
            <a:pPr>
              <a:buFontTx/>
              <a:buChar char="-"/>
            </a:pPr>
            <a:r>
              <a:rPr lang="nl-NL" dirty="0" smtClean="0"/>
              <a:t>Bevorderen Europese samenwerking (</a:t>
            </a:r>
            <a:r>
              <a:rPr lang="nl-NL" b="1" dirty="0" err="1" smtClean="0">
                <a:solidFill>
                  <a:srgbClr val="FF0000"/>
                </a:solidFill>
              </a:rPr>
              <a:t>egks</a:t>
            </a:r>
            <a:r>
              <a:rPr lang="nl-NL" b="1" dirty="0" smtClean="0">
                <a:solidFill>
                  <a:srgbClr val="FF0000"/>
                </a:solidFill>
              </a:rPr>
              <a:t> </a:t>
            </a:r>
            <a:r>
              <a:rPr lang="nl-NL" dirty="0" smtClean="0"/>
              <a:t>1951) </a:t>
            </a:r>
          </a:p>
          <a:p>
            <a:pPr marL="0" indent="0">
              <a:buNone/>
            </a:pPr>
            <a:r>
              <a:rPr lang="nl-NL" sz="1700" dirty="0" smtClean="0">
                <a:hlinkClick r:id="rId2"/>
              </a:rPr>
              <a:t>Hoe </a:t>
            </a:r>
            <a:r>
              <a:rPr lang="nl-NL" sz="1700" dirty="0">
                <a:hlinkClick r:id="rId2"/>
              </a:rPr>
              <a:t>de Amerikanen de Europese Unie pushten (historischnieuwsblad.nl)</a:t>
            </a:r>
            <a:endParaRPr lang="nl-NL" sz="1700" dirty="0" smtClean="0"/>
          </a:p>
          <a:p>
            <a:pPr marL="0" indent="0">
              <a:buNone/>
            </a:pPr>
            <a:endParaRPr lang="nl-NL" sz="1700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8636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818</Words>
  <Application>Microsoft Office PowerPoint</Application>
  <PresentationFormat>Breedbeeld</PresentationFormat>
  <Paragraphs>103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Kantoorthema</vt:lpstr>
      <vt:lpstr>Duitsland na de oorlog</vt:lpstr>
      <vt:lpstr>Hoofdvraag</vt:lpstr>
      <vt:lpstr>Mei 1945</vt:lpstr>
      <vt:lpstr>PowerPoint-presentatie</vt:lpstr>
      <vt:lpstr>PowerPoint-presentatie</vt:lpstr>
      <vt:lpstr>PowerPoint-presentatie</vt:lpstr>
      <vt:lpstr>PowerPoint-presentatie</vt:lpstr>
      <vt:lpstr>Koude Oorlog begint</vt:lpstr>
      <vt:lpstr>VS: angst voor uitbreiding van het communisme</vt:lpstr>
      <vt:lpstr>(VS) Trumandoctrine/leer</vt:lpstr>
      <vt:lpstr>spotprent</vt:lpstr>
      <vt:lpstr>Trumandoctrine/leer:  splitsing tussen oost en west is een feit!</vt:lpstr>
      <vt:lpstr>Nieuwe munt: BERLIJNSE BLOKKADE</vt:lpstr>
      <vt:lpstr>De Berlijnse blokkade 1948-1949</vt:lpstr>
      <vt:lpstr>PowerPoint-presentatie</vt:lpstr>
      <vt:lpstr>Trummerfrauen</vt:lpstr>
      <vt:lpstr>De Berlijnse Blokkade</vt:lpstr>
      <vt:lpstr>Na de Berlijnse blokkade wordt Duitsland in twee staten gesplitst </vt:lpstr>
      <vt:lpstr>DDR is totalitair: op ieder gebied bijv. op topsportgebied</vt:lpstr>
      <vt:lpstr>Check jezelf. Kun je: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Duitsland na de oorlog</dc:title>
  <dc:creator>Biemans, KJA (Kristel)</dc:creator>
  <cp:lastModifiedBy>Kristel Biemans</cp:lastModifiedBy>
  <cp:revision>34</cp:revision>
  <dcterms:created xsi:type="dcterms:W3CDTF">2020-12-14T14:56:28Z</dcterms:created>
  <dcterms:modified xsi:type="dcterms:W3CDTF">2022-09-20T08:54:38Z</dcterms:modified>
</cp:coreProperties>
</file>